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304" r:id="rId8"/>
    <p:sldId id="262" r:id="rId9"/>
    <p:sldId id="263" r:id="rId10"/>
    <p:sldId id="264" r:id="rId11"/>
    <p:sldId id="279" r:id="rId12"/>
    <p:sldId id="265" r:id="rId13"/>
    <p:sldId id="267" r:id="rId14"/>
    <p:sldId id="268" r:id="rId15"/>
    <p:sldId id="269" r:id="rId16"/>
    <p:sldId id="270" r:id="rId17"/>
    <p:sldId id="272" r:id="rId18"/>
    <p:sldId id="273" r:id="rId19"/>
    <p:sldId id="274" r:id="rId20"/>
    <p:sldId id="275" r:id="rId21"/>
    <p:sldId id="276" r:id="rId22"/>
    <p:sldId id="277" r:id="rId23"/>
    <p:sldId id="278" r:id="rId24"/>
    <p:sldId id="280" r:id="rId25"/>
    <p:sldId id="300" r:id="rId26"/>
    <p:sldId id="284" r:id="rId27"/>
    <p:sldId id="283" r:id="rId28"/>
    <p:sldId id="292" r:id="rId29"/>
    <p:sldId id="298" r:id="rId30"/>
    <p:sldId id="293" r:id="rId31"/>
    <p:sldId id="294" r:id="rId32"/>
    <p:sldId id="295" r:id="rId33"/>
    <p:sldId id="296" r:id="rId34"/>
    <p:sldId id="297" r:id="rId35"/>
    <p:sldId id="281" r:id="rId36"/>
    <p:sldId id="299" r:id="rId37"/>
    <p:sldId id="285" r:id="rId38"/>
    <p:sldId id="286" r:id="rId39"/>
    <p:sldId id="287" r:id="rId40"/>
    <p:sldId id="288" r:id="rId41"/>
    <p:sldId id="289" r:id="rId42"/>
    <p:sldId id="290" r:id="rId43"/>
    <p:sldId id="291" r:id="rId44"/>
    <p:sldId id="301" r:id="rId45"/>
    <p:sldId id="302"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94624" autoAdjust="0"/>
  </p:normalViewPr>
  <p:slideViewPr>
    <p:cSldViewPr>
      <p:cViewPr varScale="1">
        <p:scale>
          <a:sx n="65" d="100"/>
          <a:sy n="65"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FCD3A-EE7F-457C-AD2A-4E7FDCF565DB}"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4AB61-CD57-4FE2-9973-A95C100765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4AB61-CD57-4FE2-9973-A95C100765C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4AB61-CD57-4FE2-9973-A95C100765C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6B12B-F2F3-4070-8040-8859FB63895C}"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B12B-F2F3-4070-8040-8859FB63895C}"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B12B-F2F3-4070-8040-8859FB63895C}"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6B12B-F2F3-4070-8040-8859FB63895C}"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6B12B-F2F3-4070-8040-8859FB63895C}"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6B12B-F2F3-4070-8040-8859FB63895C}"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6B12B-F2F3-4070-8040-8859FB63895C}"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6B12B-F2F3-4070-8040-8859FB63895C}"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B12B-F2F3-4070-8040-8859FB63895C}"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6B12B-F2F3-4070-8040-8859FB63895C}"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6B12B-F2F3-4070-8040-8859FB63895C}"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5E3C-A795-4808-9079-D3BFC95DDE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6B12B-F2F3-4070-8040-8859FB63895C}" type="datetimeFigureOut">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E5E3C-A795-4808-9079-D3BFC95DDE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IJY5xJKPhjA"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1"/>
            <a:ext cx="8153400" cy="3810000"/>
          </a:xfrm>
          <a:ln>
            <a:solidFill>
              <a:schemeClr val="bg1"/>
            </a:solidFill>
          </a:ln>
        </p:spPr>
        <p:txBody>
          <a:bodyPr>
            <a:noAutofit/>
          </a:bodyPr>
          <a:lstStyle/>
          <a:p>
            <a:r>
              <a:rPr lang="en-US" sz="8000" b="1" dirty="0" smtClean="0">
                <a:solidFill>
                  <a:srgbClr val="0070C0"/>
                </a:solidFill>
              </a:rPr>
              <a:t/>
            </a:r>
            <a:br>
              <a:rPr lang="en-US" sz="8000" b="1" dirty="0" smtClean="0">
                <a:solidFill>
                  <a:srgbClr val="0070C0"/>
                </a:solidFill>
              </a:rPr>
            </a:br>
            <a:r>
              <a:rPr lang="en-US" sz="8000" b="1" dirty="0" smtClean="0">
                <a:solidFill>
                  <a:srgbClr val="0070C0"/>
                </a:solidFill>
              </a:rPr>
              <a:t>The History of the Internet and Intro to ICANN</a:t>
            </a:r>
            <a:br>
              <a:rPr lang="en-US" sz="8000" b="1" dirty="0" smtClean="0">
                <a:solidFill>
                  <a:srgbClr val="0070C0"/>
                </a:solidFill>
              </a:rPr>
            </a:br>
            <a:endParaRPr lang="en-US" sz="80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020762"/>
          </a:xfrm>
        </p:spPr>
        <p:txBody>
          <a:bodyPr>
            <a:noAutofit/>
          </a:bodyPr>
          <a:lstStyle/>
          <a:p>
            <a:r>
              <a:rPr lang="en-US" sz="8000" b="1" dirty="0" smtClean="0"/>
              <a:t/>
            </a:r>
            <a:br>
              <a:rPr lang="en-US" sz="8000" b="1" dirty="0" smtClean="0"/>
            </a:br>
            <a:r>
              <a:rPr lang="en-US" sz="8000" b="1" dirty="0" smtClean="0"/>
              <a:t/>
            </a:r>
            <a:br>
              <a:rPr lang="en-US" sz="8000" b="1" dirty="0" smtClean="0"/>
            </a:br>
            <a:r>
              <a:rPr lang="en-US" sz="8000" b="1" dirty="0" smtClean="0">
                <a:solidFill>
                  <a:schemeClr val="tx2">
                    <a:lumMod val="75000"/>
                  </a:schemeClr>
                </a:solidFill>
              </a:rPr>
              <a:t>1982</a:t>
            </a:r>
            <a:r>
              <a:rPr lang="en-US" sz="8000" b="1" dirty="0" smtClean="0"/>
              <a:t/>
            </a:r>
            <a:br>
              <a:rPr lang="en-US" sz="8000" b="1" dirty="0" smtClean="0"/>
            </a:br>
            <a:r>
              <a:rPr lang="en-US" sz="8000" b="1" dirty="0" smtClean="0"/>
              <a:t/>
            </a:r>
            <a:br>
              <a:rPr lang="en-US" sz="8000" b="1" dirty="0" smtClean="0"/>
            </a:br>
            <a:r>
              <a:rPr lang="en-US" sz="8000" b="1" dirty="0" smtClean="0"/>
              <a:t>1982</a:t>
            </a:r>
            <a:endParaRPr lang="en-US" sz="8000" b="1" dirty="0"/>
          </a:p>
        </p:txBody>
      </p:sp>
      <p:pic>
        <p:nvPicPr>
          <p:cNvPr id="3" name="Picture 2" descr="fiber-optic-internet-17073555.jpg"/>
          <p:cNvPicPr>
            <a:picLocks noChangeAspect="1"/>
          </p:cNvPicPr>
          <p:nvPr/>
        </p:nvPicPr>
        <p:blipFill>
          <a:blip r:embed="rId2" cstate="print"/>
          <a:stretch>
            <a:fillRect/>
          </a:stretch>
        </p:blipFill>
        <p:spPr>
          <a:xfrm>
            <a:off x="838200" y="1676400"/>
            <a:ext cx="7391400" cy="4950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rPr>
              <a:t>Vint</a:t>
            </a:r>
            <a:r>
              <a:rPr lang="en-US" b="1" dirty="0" smtClean="0">
                <a:solidFill>
                  <a:srgbClr val="002060"/>
                </a:solidFill>
              </a:rPr>
              <a:t> Cerf &amp; Bob Kahn</a:t>
            </a:r>
            <a:endParaRPr lang="en-US" b="1" dirty="0">
              <a:solidFill>
                <a:srgbClr val="002060"/>
              </a:solidFill>
            </a:endParaRPr>
          </a:p>
        </p:txBody>
      </p:sp>
      <p:pic>
        <p:nvPicPr>
          <p:cNvPr id="3" name="Picture 2" descr="picture2.jpg"/>
          <p:cNvPicPr>
            <a:picLocks noChangeAspect="1"/>
          </p:cNvPicPr>
          <p:nvPr/>
        </p:nvPicPr>
        <p:blipFill>
          <a:blip r:embed="rId2" cstate="print"/>
          <a:stretch>
            <a:fillRect/>
          </a:stretch>
        </p:blipFill>
        <p:spPr>
          <a:xfrm>
            <a:off x="95250" y="1524000"/>
            <a:ext cx="9048750" cy="5048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1993, the Internet went global</a:t>
            </a:r>
            <a:br>
              <a:rPr lang="en-US" b="1" dirty="0" smtClean="0">
                <a:solidFill>
                  <a:srgbClr val="002060"/>
                </a:solidFill>
              </a:rPr>
            </a:br>
            <a:endParaRPr lang="en-US" b="1" dirty="0">
              <a:solidFill>
                <a:srgbClr val="002060"/>
              </a:solidFill>
            </a:endParaRPr>
          </a:p>
        </p:txBody>
      </p:sp>
      <p:pic>
        <p:nvPicPr>
          <p:cNvPr id="3" name="Picture 2" descr="nXHqTeIQ3Kq8NUuMUGhu_world_large.gif"/>
          <p:cNvPicPr/>
          <p:nvPr/>
        </p:nvPicPr>
        <p:blipFill>
          <a:blip r:embed="rId2" cstate="print"/>
          <a:stretch>
            <a:fillRect/>
          </a:stretch>
        </p:blipFill>
        <p:spPr>
          <a:xfrm>
            <a:off x="533400" y="1066800"/>
            <a:ext cx="8229600" cy="533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2000s nearly half of the Americans were online</a:t>
            </a:r>
            <a:br>
              <a:rPr lang="en-US" dirty="0" smtClean="0"/>
            </a:br>
            <a:r>
              <a:rPr lang="en-US" dirty="0" smtClean="0"/>
              <a:t/>
            </a:r>
            <a:br>
              <a:rPr lang="en-US" dirty="0" smtClean="0"/>
            </a:br>
            <a:r>
              <a:rPr lang="en-US" dirty="0" smtClean="0"/>
              <a:t/>
            </a:r>
            <a:br>
              <a:rPr lang="en-US" dirty="0" smtClean="0"/>
            </a:br>
            <a:endParaRPr lang="en-US" dirty="0"/>
          </a:p>
        </p:txBody>
      </p:sp>
      <p:pic>
        <p:nvPicPr>
          <p:cNvPr id="6" name="Picture Placeholder 5" descr="7G9N3bk8TYyaG7piOo2x_nRzfTEu.gif"/>
          <p:cNvPicPr>
            <a:picLocks noGrp="1" noChangeAspect="1"/>
          </p:cNvPicPr>
          <p:nvPr>
            <p:ph type="pic" idx="1"/>
          </p:nvPr>
        </p:nvPicPr>
        <p:blipFill>
          <a:blip r:embed="rId2" cstate="print"/>
          <a:srcRect l="13926" r="13926"/>
          <a:stretch>
            <a:fillRect/>
          </a:stretch>
        </p:blipFill>
        <p:spPr>
          <a:xfrm>
            <a:off x="1371600" y="914400"/>
            <a:ext cx="6135688" cy="4601766"/>
          </a:xfrm>
        </p:spPr>
      </p:pic>
      <p:sp>
        <p:nvSpPr>
          <p:cNvPr id="5" name="Text Placeholder 4"/>
          <p:cNvSpPr>
            <a:spLocks noGrp="1"/>
          </p:cNvSpPr>
          <p:nvPr>
            <p:ph type="body" sz="half" idx="2"/>
          </p:nvPr>
        </p:nvSpPr>
        <p:spPr/>
        <p:txBody>
          <a:bodyPr>
            <a:noAutofit/>
          </a:bodyPr>
          <a:lstStyle/>
          <a:p>
            <a:r>
              <a:rPr lang="en-US" sz="4000" b="1" dirty="0" smtClean="0">
                <a:solidFill>
                  <a:srgbClr val="FF0000"/>
                </a:solidFill>
              </a:rPr>
              <a:t>2000s half of the Americans were online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900" b="1" dirty="0" smtClean="0">
                <a:solidFill>
                  <a:srgbClr val="00B0F0"/>
                </a:solidFill>
              </a:rPr>
              <a:t>2000s</a:t>
            </a:r>
            <a:r>
              <a:rPr lang="en-US" b="1" dirty="0" smtClean="0">
                <a:solidFill>
                  <a:srgbClr val="00B0F0"/>
                </a:solidFill>
              </a:rPr>
              <a:t>-less than 400 million Internet Users</a:t>
            </a:r>
            <a:br>
              <a:rPr lang="en-US" b="1" dirty="0" smtClean="0">
                <a:solidFill>
                  <a:srgbClr val="00B0F0"/>
                </a:solidFill>
              </a:rPr>
            </a:br>
            <a:r>
              <a:rPr lang="en-US" sz="5300" b="1" dirty="0" smtClean="0">
                <a:solidFill>
                  <a:srgbClr val="00B0F0"/>
                </a:solidFill>
              </a:rPr>
              <a:t>Today</a:t>
            </a:r>
            <a:r>
              <a:rPr lang="en-US" b="1" dirty="0" smtClean="0">
                <a:solidFill>
                  <a:srgbClr val="00B0F0"/>
                </a:solidFill>
              </a:rPr>
              <a:t>-more than 3.5 billion Internet Users</a:t>
            </a:r>
            <a:r>
              <a:rPr lang="en-US" dirty="0" smtClean="0"/>
              <a:t/>
            </a:r>
            <a:br>
              <a:rPr lang="en-US" dirty="0" smtClean="0"/>
            </a:br>
            <a:endParaRPr lang="en-US" dirty="0"/>
          </a:p>
        </p:txBody>
      </p:sp>
      <p:pic>
        <p:nvPicPr>
          <p:cNvPr id="3" name="Picture 2" descr="images.jpg"/>
          <p:cNvPicPr>
            <a:picLocks noChangeAspect="1"/>
          </p:cNvPicPr>
          <p:nvPr/>
        </p:nvPicPr>
        <p:blipFill>
          <a:blip r:embed="rId2" cstate="print"/>
          <a:stretch>
            <a:fillRect/>
          </a:stretch>
        </p:blipFill>
        <p:spPr>
          <a:xfrm>
            <a:off x="2057400" y="3205107"/>
            <a:ext cx="4876800" cy="36528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Mobile Penetration</a:t>
            </a:r>
            <a:br>
              <a:rPr lang="en-US" b="1" dirty="0" smtClean="0">
                <a:solidFill>
                  <a:srgbClr val="0070C0"/>
                </a:solidFill>
              </a:rPr>
            </a:br>
            <a:endParaRPr lang="en-US" b="1" dirty="0">
              <a:solidFill>
                <a:srgbClr val="0070C0"/>
              </a:solidFill>
            </a:endParaRPr>
          </a:p>
        </p:txBody>
      </p:sp>
      <p:pic>
        <p:nvPicPr>
          <p:cNvPr id="3" name="Picture 2" descr="80FsMi73Sk24FZGccAR8_2000px-MobileBroadbandInternetPenetrationWorldMap.svg.png"/>
          <p:cNvPicPr>
            <a:picLocks noChangeAspect="1"/>
          </p:cNvPicPr>
          <p:nvPr/>
        </p:nvPicPr>
        <p:blipFill>
          <a:blip r:embed="rId2" cstate="print"/>
          <a:stretch>
            <a:fillRect/>
          </a:stretch>
        </p:blipFill>
        <p:spPr>
          <a:xfrm>
            <a:off x="0" y="1081278"/>
            <a:ext cx="9144000" cy="46954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6">
                    <a:lumMod val="75000"/>
                  </a:schemeClr>
                </a:solidFill>
              </a:rPr>
              <a:t>   </a:t>
            </a:r>
            <a:br>
              <a:rPr lang="en-US" b="1" dirty="0" smtClean="0">
                <a:solidFill>
                  <a:schemeClr val="accent6">
                    <a:lumMod val="75000"/>
                  </a:schemeClr>
                </a:solidFill>
              </a:rPr>
            </a:b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Where are Internet connections the fastest?</a:t>
            </a:r>
            <a:br>
              <a:rPr lang="en-US" b="1" dirty="0" smtClean="0">
                <a:solidFill>
                  <a:schemeClr val="accent6">
                    <a:lumMod val="75000"/>
                  </a:schemeClr>
                </a:solidFill>
              </a:rPr>
            </a:b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
            </a:r>
            <a:br>
              <a:rPr lang="en-US" b="1" dirty="0" smtClean="0">
                <a:solidFill>
                  <a:schemeClr val="accent6">
                    <a:lumMod val="75000"/>
                  </a:schemeClr>
                </a:solidFill>
              </a:rPr>
            </a:br>
            <a:endParaRPr lang="en-US" b="1" dirty="0">
              <a:solidFill>
                <a:schemeClr val="accent6">
                  <a:lumMod val="75000"/>
                </a:schemeClr>
              </a:solidFill>
            </a:endParaRPr>
          </a:p>
        </p:txBody>
      </p:sp>
      <p:pic>
        <p:nvPicPr>
          <p:cNvPr id="4" name="Picture 3" descr="panel_1.jpg"/>
          <p:cNvPicPr>
            <a:picLocks noChangeAspect="1"/>
          </p:cNvPicPr>
          <p:nvPr/>
        </p:nvPicPr>
        <p:blipFill>
          <a:blip r:embed="rId2" cstate="print"/>
          <a:stretch>
            <a:fillRect/>
          </a:stretch>
        </p:blipFill>
        <p:spPr>
          <a:xfrm>
            <a:off x="1143000" y="1424940"/>
            <a:ext cx="7010400" cy="54330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5">
                    <a:lumMod val="75000"/>
                  </a:schemeClr>
                </a:solidFill>
              </a:rPr>
              <a:t>   </a:t>
            </a:r>
            <a:br>
              <a:rPr lang="en-US" b="1" dirty="0" smtClean="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r>
              <a:rPr lang="en-US" b="1" dirty="0" smtClean="0">
                <a:solidFill>
                  <a:schemeClr val="accent5">
                    <a:lumMod val="75000"/>
                  </a:schemeClr>
                </a:solidFill>
              </a:rPr>
              <a:t>Walkthrough of Key Locations</a:t>
            </a:r>
            <a:br>
              <a:rPr lang="en-US" b="1" dirty="0" smtClean="0">
                <a:solidFill>
                  <a:schemeClr val="accent5">
                    <a:lumMod val="75000"/>
                  </a:schemeClr>
                </a:solidFill>
              </a:rPr>
            </a:br>
            <a:r>
              <a:rPr lang="en-US" b="1" dirty="0" smtClean="0">
                <a:solidFill>
                  <a:schemeClr val="accent5">
                    <a:lumMod val="75000"/>
                  </a:schemeClr>
                </a:solidFill>
              </a:rPr>
              <a:t/>
            </a:r>
            <a:br>
              <a:rPr lang="en-US" b="1" dirty="0" smtClean="0">
                <a:solidFill>
                  <a:schemeClr val="accent5">
                    <a:lumMod val="75000"/>
                  </a:schemeClr>
                </a:solidFill>
              </a:rPr>
            </a:br>
            <a:endParaRPr lang="en-US" b="1" dirty="0">
              <a:solidFill>
                <a:schemeClr val="accent5">
                  <a:lumMod val="75000"/>
                </a:schemeClr>
              </a:solidFill>
            </a:endParaRPr>
          </a:p>
        </p:txBody>
      </p:sp>
      <p:pic>
        <p:nvPicPr>
          <p:cNvPr id="3" name="Picture 2" descr="0202.png"/>
          <p:cNvPicPr>
            <a:picLocks noChangeAspect="1"/>
          </p:cNvPicPr>
          <p:nvPr/>
        </p:nvPicPr>
        <p:blipFill>
          <a:blip r:embed="rId2" cstate="print"/>
          <a:stretch>
            <a:fillRect/>
          </a:stretch>
        </p:blipFill>
        <p:spPr>
          <a:xfrm>
            <a:off x="1676400" y="1290470"/>
            <a:ext cx="5356311" cy="55675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Web Browsers’ popularity</a:t>
            </a:r>
            <a:br>
              <a:rPr lang="en-US" dirty="0" smtClean="0"/>
            </a:br>
            <a:r>
              <a:rPr lang="en-US" dirty="0" smtClean="0"/>
              <a:t/>
            </a:r>
            <a:br>
              <a:rPr lang="en-US" dirty="0" smtClean="0"/>
            </a:br>
            <a:r>
              <a:rPr lang="en-US" dirty="0" smtClean="0"/>
              <a:t/>
            </a:r>
            <a:br>
              <a:rPr lang="en-US" dirty="0" smtClean="0"/>
            </a:br>
            <a:endParaRPr lang="en-US" dirty="0"/>
          </a:p>
        </p:txBody>
      </p:sp>
      <p:pic>
        <p:nvPicPr>
          <p:cNvPr id="2050" name="Picture 2" descr="https://d2vvqscadf4c1f.cloudfront.net/IvvxjtNaQqG9GmqcOGwF_browsershare_v3.gif"/>
          <p:cNvPicPr>
            <a:picLocks noChangeAspect="1" noChangeArrowheads="1" noCrop="1"/>
          </p:cNvPicPr>
          <p:nvPr/>
        </p:nvPicPr>
        <p:blipFill>
          <a:blip r:embed="rId2" cstate="print"/>
          <a:srcRect/>
          <a:stretch>
            <a:fillRect/>
          </a:stretch>
        </p:blipFill>
        <p:spPr bwMode="auto">
          <a:xfrm>
            <a:off x="228600" y="1066800"/>
            <a:ext cx="8915400" cy="44577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2009-Internet </a:t>
            </a:r>
            <a:r>
              <a:rPr lang="en-US" b="1" dirty="0" err="1" smtClean="0">
                <a:solidFill>
                  <a:schemeClr val="accent1">
                    <a:lumMod val="75000"/>
                  </a:schemeClr>
                </a:solidFill>
              </a:rPr>
              <a:t>Explorer&amp;Opera</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endParaRPr lang="en-US" b="1" dirty="0">
              <a:solidFill>
                <a:schemeClr val="accent1">
                  <a:lumMod val="75000"/>
                </a:schemeClr>
              </a:solidFill>
            </a:endParaRPr>
          </a:p>
        </p:txBody>
      </p:sp>
      <p:pic>
        <p:nvPicPr>
          <p:cNvPr id="4" name="Picture 3" descr="новый коллаж.jpg"/>
          <p:cNvPicPr>
            <a:picLocks noChangeAspect="1"/>
          </p:cNvPicPr>
          <p:nvPr/>
        </p:nvPicPr>
        <p:blipFill>
          <a:blip r:embed="rId2" cstate="print"/>
          <a:stretch>
            <a:fillRect/>
          </a:stretch>
        </p:blipFill>
        <p:spPr>
          <a:xfrm>
            <a:off x="0" y="1120140"/>
            <a:ext cx="9144000" cy="46177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6000" b="1" dirty="0" smtClean="0">
                <a:solidFill>
                  <a:srgbClr val="0070C0"/>
                </a:solidFill>
              </a:rPr>
              <a:t>1. The History of the Internet</a:t>
            </a:r>
            <a:br>
              <a:rPr lang="en-US" sz="6000" b="1" dirty="0" smtClean="0">
                <a:solidFill>
                  <a:srgbClr val="0070C0"/>
                </a:solidFill>
              </a:rPr>
            </a:br>
            <a:r>
              <a:rPr lang="en-US" sz="6000" b="1" dirty="0" smtClean="0">
                <a:solidFill>
                  <a:srgbClr val="0070C0"/>
                </a:solidFill>
              </a:rPr>
              <a:t>2.Get to know ICANN</a:t>
            </a:r>
            <a:br>
              <a:rPr lang="en-US" sz="6000" b="1" dirty="0" smtClean="0">
                <a:solidFill>
                  <a:srgbClr val="0070C0"/>
                </a:solidFill>
              </a:rPr>
            </a:br>
            <a:r>
              <a:rPr lang="en-US" sz="6000" b="1" dirty="0" smtClean="0">
                <a:solidFill>
                  <a:srgbClr val="0070C0"/>
                </a:solidFill>
              </a:rPr>
              <a:t>3. Discussion</a:t>
            </a:r>
            <a:br>
              <a:rPr lang="en-US" sz="6000" b="1" dirty="0" smtClean="0">
                <a:solidFill>
                  <a:srgbClr val="0070C0"/>
                </a:solidFill>
              </a:rPr>
            </a:br>
            <a:endParaRPr lang="en-US" sz="6000"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2010-2011</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Internet Explorer &amp;</a:t>
            </a:r>
            <a:r>
              <a:rPr lang="en-US" b="1" dirty="0" smtClean="0">
                <a:solidFill>
                  <a:schemeClr val="accent6">
                    <a:lumMod val="75000"/>
                  </a:schemeClr>
                </a:solidFill>
              </a:rPr>
              <a:t>Firefox</a:t>
            </a:r>
            <a:br>
              <a:rPr lang="en-US" b="1" dirty="0" smtClean="0">
                <a:solidFill>
                  <a:schemeClr val="accent6">
                    <a:lumMod val="75000"/>
                  </a:schemeClr>
                </a:solidFill>
              </a:rPr>
            </a:br>
            <a:r>
              <a:rPr lang="en-US" b="1" dirty="0" smtClean="0">
                <a:solidFill>
                  <a:schemeClr val="accent6">
                    <a:lumMod val="75000"/>
                  </a:schemeClr>
                </a:solidFill>
              </a:rPr>
              <a:t/>
            </a:r>
            <a:br>
              <a:rPr lang="en-US" b="1" dirty="0" smtClean="0">
                <a:solidFill>
                  <a:schemeClr val="accent6">
                    <a:lumMod val="75000"/>
                  </a:schemeClr>
                </a:solidFill>
              </a:rPr>
            </a:br>
            <a:r>
              <a:rPr lang="en-US" dirty="0" smtClean="0"/>
              <a:t/>
            </a:r>
            <a:br>
              <a:rPr lang="en-US" dirty="0" smtClean="0"/>
            </a:br>
            <a:endParaRPr lang="en-US" dirty="0"/>
          </a:p>
        </p:txBody>
      </p:sp>
      <p:pic>
        <p:nvPicPr>
          <p:cNvPr id="3" name="Picture 2" descr="новый коллаж.jpg"/>
          <p:cNvPicPr>
            <a:picLocks noChangeAspect="1"/>
          </p:cNvPicPr>
          <p:nvPr/>
        </p:nvPicPr>
        <p:blipFill>
          <a:blip r:embed="rId2" cstate="print"/>
          <a:stretch>
            <a:fillRect/>
          </a:stretch>
        </p:blipFill>
        <p:spPr>
          <a:xfrm>
            <a:off x="0" y="1447800"/>
            <a:ext cx="9144000" cy="46177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2012</a:t>
            </a:r>
            <a:r>
              <a:rPr lang="en-US" b="1" dirty="0" smtClean="0">
                <a:solidFill>
                  <a:srgbClr val="92D050"/>
                </a:solidFill>
              </a:rPr>
              <a:t>-</a:t>
            </a:r>
            <a:r>
              <a:rPr lang="en-US" b="1" dirty="0" smtClean="0">
                <a:solidFill>
                  <a:srgbClr val="0070C0"/>
                </a:solidFill>
              </a:rPr>
              <a:t>Chrome</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pic>
        <p:nvPicPr>
          <p:cNvPr id="3" name="Picture 2" descr="unnamed (1).png"/>
          <p:cNvPicPr>
            <a:picLocks noChangeAspect="1"/>
          </p:cNvPicPr>
          <p:nvPr/>
        </p:nvPicPr>
        <p:blipFill>
          <a:blip r:embed="rId2" cstate="print"/>
          <a:stretch>
            <a:fillRect/>
          </a:stretch>
        </p:blipFill>
        <p:spPr>
          <a:xfrm>
            <a:off x="2209800" y="1295400"/>
            <a:ext cx="4629150" cy="46291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2013-2014-up to now</a:t>
            </a:r>
            <a:r>
              <a:rPr lang="en-US" dirty="0" smtClean="0"/>
              <a:t/>
            </a:r>
            <a:br>
              <a:rPr lang="en-US" dirty="0" smtClean="0"/>
            </a:br>
            <a:r>
              <a:rPr lang="en-US" b="1" dirty="0" smtClean="0">
                <a:solidFill>
                  <a:srgbClr val="FF0000"/>
                </a:solidFill>
              </a:rPr>
              <a:t>The world </a:t>
            </a:r>
            <a:r>
              <a:rPr lang="en-US" b="1" dirty="0" smtClean="0">
                <a:solidFill>
                  <a:srgbClr val="00B050"/>
                </a:solidFill>
              </a:rPr>
              <a:t>mainly</a:t>
            </a:r>
            <a:r>
              <a:rPr lang="en-US" dirty="0" smtClean="0"/>
              <a:t> </a:t>
            </a:r>
            <a:r>
              <a:rPr lang="en-US" b="1" dirty="0" err="1" smtClean="0">
                <a:solidFill>
                  <a:srgbClr val="FF0000"/>
                </a:solidFill>
              </a:rPr>
              <a:t>Chromenized</a:t>
            </a:r>
            <a:endParaRPr lang="en-US" b="1" dirty="0">
              <a:solidFill>
                <a:srgbClr val="FF0000"/>
              </a:solidFill>
            </a:endParaRPr>
          </a:p>
        </p:txBody>
      </p:sp>
      <p:pic>
        <p:nvPicPr>
          <p:cNvPr id="3" name="Picture 2" descr="unnamed (1).png"/>
          <p:cNvPicPr>
            <a:picLocks noChangeAspect="1"/>
          </p:cNvPicPr>
          <p:nvPr/>
        </p:nvPicPr>
        <p:blipFill>
          <a:blip r:embed="rId2" cstate="print"/>
          <a:stretch>
            <a:fillRect/>
          </a:stretch>
        </p:blipFill>
        <p:spPr>
          <a:xfrm>
            <a:off x="1828800" y="1524000"/>
            <a:ext cx="5086350" cy="50863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ARMENIAPEDIA</a:t>
            </a:r>
            <a:br>
              <a:rPr lang="en-US" dirty="0" smtClean="0"/>
            </a:br>
            <a:endParaRPr lang="en-US" dirty="0"/>
          </a:p>
        </p:txBody>
      </p:sp>
      <p:pic>
        <p:nvPicPr>
          <p:cNvPr id="3" name="Picture 2" descr="620543_1.jpg"/>
          <p:cNvPicPr>
            <a:picLocks noChangeAspect="1"/>
          </p:cNvPicPr>
          <p:nvPr/>
        </p:nvPicPr>
        <p:blipFill>
          <a:blip r:embed="rId2" cstate="print"/>
          <a:stretch>
            <a:fillRect/>
          </a:stretch>
        </p:blipFill>
        <p:spPr>
          <a:xfrm>
            <a:off x="1219200" y="0"/>
            <a:ext cx="6858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icann.jpg"/>
          <p:cNvPicPr>
            <a:picLocks noChangeAspect="1"/>
          </p:cNvPicPr>
          <p:nvPr/>
        </p:nvPicPr>
        <p:blipFill>
          <a:blip r:embed="rId2" cstate="print"/>
          <a:stretch>
            <a:fillRect/>
          </a:stretch>
        </p:blipFill>
        <p:spPr>
          <a:xfrm>
            <a:off x="228600" y="-252714"/>
            <a:ext cx="8746910" cy="71107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hlinkClick r:id="rId2"/>
              </a:rPr>
              <a:t>https://www.youtube.com/watch?v=IJY5xJKPhjA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1.ICANN was formed in 1998</a:t>
            </a:r>
            <a:br>
              <a:rPr lang="en-US" b="1" dirty="0" smtClean="0"/>
            </a:br>
            <a:r>
              <a:rPr lang="en-US" b="1" dirty="0" smtClean="0"/>
              <a:t>2.Not-for-profit public-benefit corporation</a:t>
            </a:r>
            <a:br>
              <a:rPr lang="en-US" b="1" dirty="0" smtClean="0"/>
            </a:br>
            <a:r>
              <a:rPr lang="en-US" b="1" dirty="0" smtClean="0"/>
              <a:t>3.Multistakeholder approach</a:t>
            </a:r>
            <a:br>
              <a:rPr lang="en-US" b="1" dirty="0" smtClean="0"/>
            </a:br>
            <a:r>
              <a:rPr lang="en-US" b="1" dirty="0" smtClean="0"/>
              <a:t>4.Consensus-driven policy making</a:t>
            </a:r>
            <a:br>
              <a:rPr lang="en-US" b="1" dirty="0" smtClean="0"/>
            </a:br>
            <a:r>
              <a:rPr lang="en-US" b="1" dirty="0" smtClean="0"/>
              <a:t>5.Top-down governance model</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chemeClr val="bg1"/>
                </a:solidFill>
              </a:rPr>
              <a:t>Getting Started with ICANN Learn </a:t>
            </a:r>
            <a:br>
              <a:rPr lang="en-US" b="1" dirty="0" smtClean="0">
                <a:solidFill>
                  <a:schemeClr val="bg1"/>
                </a:solidFill>
              </a:rPr>
            </a:br>
            <a:r>
              <a:rPr lang="en-US" b="1" dirty="0" smtClean="0">
                <a:solidFill>
                  <a:schemeClr val="tx2"/>
                </a:solidFill>
              </a:rPr>
              <a:t/>
            </a:r>
            <a:br>
              <a:rPr lang="en-US" b="1" dirty="0" smtClean="0">
                <a:solidFill>
                  <a:schemeClr val="tx2"/>
                </a:solidFill>
              </a:rPr>
            </a:br>
            <a:r>
              <a:rPr lang="en-US" b="1" dirty="0" smtClean="0">
                <a:solidFill>
                  <a:schemeClr val="tx2"/>
                </a:solidFill>
              </a:rPr>
              <a:t>English</a:t>
            </a:r>
            <a:br>
              <a:rPr lang="en-US" b="1" dirty="0" smtClean="0">
                <a:solidFill>
                  <a:schemeClr val="tx2"/>
                </a:solidFill>
              </a:rPr>
            </a:br>
            <a:r>
              <a:rPr lang="en-US" b="1" dirty="0" smtClean="0">
                <a:solidFill>
                  <a:schemeClr val="tx2"/>
                </a:solidFill>
              </a:rPr>
              <a:t>Russian</a:t>
            </a:r>
            <a:br>
              <a:rPr lang="en-US" b="1" dirty="0" smtClean="0">
                <a:solidFill>
                  <a:schemeClr val="tx2"/>
                </a:solidFill>
              </a:rPr>
            </a:br>
            <a:r>
              <a:rPr lang="en-US" b="1" dirty="0" smtClean="0">
                <a:solidFill>
                  <a:schemeClr val="tx2"/>
                </a:solidFill>
              </a:rPr>
              <a:t>Spanish</a:t>
            </a:r>
            <a:br>
              <a:rPr lang="en-US" b="1" dirty="0" smtClean="0">
                <a:solidFill>
                  <a:schemeClr val="tx2"/>
                </a:solidFill>
              </a:rPr>
            </a:br>
            <a:r>
              <a:rPr lang="en-US" b="1" dirty="0" smtClean="0">
                <a:solidFill>
                  <a:schemeClr val="tx2"/>
                </a:solidFill>
              </a:rPr>
              <a:t>French</a:t>
            </a:r>
            <a:br>
              <a:rPr lang="en-US" b="1" dirty="0" smtClean="0">
                <a:solidFill>
                  <a:schemeClr val="tx2"/>
                </a:solidFill>
              </a:rPr>
            </a:br>
            <a:r>
              <a:rPr lang="en-US" b="1" dirty="0" smtClean="0">
                <a:solidFill>
                  <a:schemeClr val="tx2"/>
                </a:solidFill>
              </a:rPr>
              <a:t> Chinese</a:t>
            </a:r>
            <a:br>
              <a:rPr lang="en-US" b="1" dirty="0" smtClean="0">
                <a:solidFill>
                  <a:schemeClr val="tx2"/>
                </a:solidFill>
              </a:rPr>
            </a:br>
            <a:r>
              <a:rPr lang="en-US" b="1" dirty="0" smtClean="0">
                <a:solidFill>
                  <a:schemeClr val="tx2"/>
                </a:solidFill>
              </a:rPr>
              <a:t>Arabic </a:t>
            </a: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US" sz="7200" b="1" dirty="0" smtClean="0">
                <a:solidFill>
                  <a:schemeClr val="bg1"/>
                </a:solidFill>
              </a:rPr>
              <a:t>learn.icann.org</a:t>
            </a:r>
            <a:endParaRPr lang="en-US" sz="7200" b="1" dirty="0">
              <a:solidFill>
                <a:schemeClr val="bg1"/>
              </a:solidFill>
            </a:endParaRPr>
          </a:p>
        </p:txBody>
      </p:sp>
      <p:pic>
        <p:nvPicPr>
          <p:cNvPr id="5" name="Picture 4" descr="Picture2.png"/>
          <p:cNvPicPr>
            <a:picLocks noChangeAspect="1"/>
          </p:cNvPicPr>
          <p:nvPr/>
        </p:nvPicPr>
        <p:blipFill>
          <a:blip r:embed="rId2" cstate="print"/>
          <a:stretch>
            <a:fillRect/>
          </a:stretch>
        </p:blipFill>
        <p:spPr>
          <a:xfrm>
            <a:off x="0" y="1596190"/>
            <a:ext cx="9144000" cy="427121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sz="6000" b="1" dirty="0" smtClean="0">
                <a:solidFill>
                  <a:schemeClr val="bg1"/>
                </a:solidFill>
              </a:rPr>
              <a:t>learn.icann.org</a:t>
            </a:r>
            <a:endParaRPr lang="en-US" sz="6000" dirty="0"/>
          </a:p>
        </p:txBody>
      </p:sp>
      <p:pic>
        <p:nvPicPr>
          <p:cNvPr id="4" name="Picture 3" descr="pic 10.png"/>
          <p:cNvPicPr>
            <a:picLocks noChangeAspect="1"/>
          </p:cNvPicPr>
          <p:nvPr/>
        </p:nvPicPr>
        <p:blipFill>
          <a:blip r:embed="rId2" cstate="print"/>
          <a:stretch>
            <a:fillRect/>
          </a:stretch>
        </p:blipFill>
        <p:spPr>
          <a:xfrm>
            <a:off x="0" y="1371600"/>
            <a:ext cx="9144000" cy="44394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descr="O7S9LeB8RuGExzvfrGIw_1.jpg"/>
          <p:cNvPicPr/>
          <p:nvPr/>
        </p:nvPicPr>
        <p:blipFill>
          <a:blip r:embed="rId3" cstate="print"/>
          <a:stretch>
            <a:fillRect/>
          </a:stretch>
        </p:blipFill>
        <p:spPr>
          <a:xfrm>
            <a:off x="1752600" y="1828800"/>
            <a:ext cx="5867399" cy="4114800"/>
          </a:xfrm>
          <a:prstGeom prst="rect">
            <a:avLst/>
          </a:prstGeom>
        </p:spPr>
      </p:pic>
      <p:sp>
        <p:nvSpPr>
          <p:cNvPr id="3" name="Title 2"/>
          <p:cNvSpPr>
            <a:spLocks noGrp="1"/>
          </p:cNvSpPr>
          <p:nvPr>
            <p:ph type="title"/>
          </p:nvPr>
        </p:nvSpPr>
        <p:spPr/>
        <p:txBody>
          <a:bodyPr>
            <a:normAutofit fontScale="90000"/>
          </a:bodyPr>
          <a:lstStyle/>
          <a:p>
            <a:r>
              <a:rPr lang="en-US" sz="9600" b="1" dirty="0" smtClean="0">
                <a:solidFill>
                  <a:schemeClr val="tx2">
                    <a:lumMod val="60000"/>
                    <a:lumOff val="40000"/>
                  </a:schemeClr>
                </a:solidFill>
              </a:rPr>
              <a:t>ARPANET</a:t>
            </a:r>
            <a:endParaRPr lang="en-US" sz="9600" b="1" dirty="0">
              <a:solidFill>
                <a:schemeClr val="tx2">
                  <a:lumMod val="60000"/>
                  <a:lumOff val="4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US" sz="6000" b="1" dirty="0" smtClean="0">
                <a:solidFill>
                  <a:schemeClr val="bg1"/>
                </a:solidFill>
              </a:rPr>
              <a:t>learn.icann.org</a:t>
            </a:r>
            <a:endParaRPr lang="en-US" sz="6000" dirty="0"/>
          </a:p>
        </p:txBody>
      </p:sp>
      <p:pic>
        <p:nvPicPr>
          <p:cNvPr id="10" name="Picture 9" descr="Picture1.png"/>
          <p:cNvPicPr>
            <a:picLocks noChangeAspect="1"/>
          </p:cNvPicPr>
          <p:nvPr/>
        </p:nvPicPr>
        <p:blipFill>
          <a:blip r:embed="rId2" cstate="print"/>
          <a:stretch>
            <a:fillRect/>
          </a:stretch>
        </p:blipFill>
        <p:spPr>
          <a:xfrm>
            <a:off x="0" y="1600200"/>
            <a:ext cx="9144000" cy="421926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US" sz="6000" b="1" dirty="0" smtClean="0">
                <a:solidFill>
                  <a:schemeClr val="bg1"/>
                </a:solidFill>
              </a:rPr>
              <a:t>learn.icann.org</a:t>
            </a:r>
            <a:endParaRPr lang="en-US" sz="6000" dirty="0">
              <a:solidFill>
                <a:schemeClr val="bg1"/>
              </a:solidFill>
            </a:endParaRPr>
          </a:p>
        </p:txBody>
      </p:sp>
      <p:pic>
        <p:nvPicPr>
          <p:cNvPr id="6" name="Picture 5" descr="Picture5.png"/>
          <p:cNvPicPr>
            <a:picLocks noChangeAspect="1"/>
          </p:cNvPicPr>
          <p:nvPr/>
        </p:nvPicPr>
        <p:blipFill>
          <a:blip r:embed="rId2" cstate="print"/>
          <a:stretch>
            <a:fillRect/>
          </a:stretch>
        </p:blipFill>
        <p:spPr>
          <a:xfrm>
            <a:off x="0" y="1524000"/>
            <a:ext cx="9144000" cy="437649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US" sz="6000" b="1" dirty="0" smtClean="0">
                <a:solidFill>
                  <a:schemeClr val="bg1"/>
                </a:solidFill>
              </a:rPr>
              <a:t>learn.icann.org</a:t>
            </a:r>
            <a:endParaRPr lang="en-US" sz="6000" dirty="0">
              <a:solidFill>
                <a:schemeClr val="bg1"/>
              </a:solidFill>
            </a:endParaRPr>
          </a:p>
        </p:txBody>
      </p:sp>
      <p:pic>
        <p:nvPicPr>
          <p:cNvPr id="3" name="Picture 2" descr="Picture6.png"/>
          <p:cNvPicPr>
            <a:picLocks noChangeAspect="1"/>
          </p:cNvPicPr>
          <p:nvPr/>
        </p:nvPicPr>
        <p:blipFill>
          <a:blip r:embed="rId2" cstate="print"/>
          <a:stretch>
            <a:fillRect/>
          </a:stretch>
        </p:blipFill>
        <p:spPr>
          <a:xfrm>
            <a:off x="0" y="1600200"/>
            <a:ext cx="9144000" cy="440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Autofit/>
          </a:bodyPr>
          <a:lstStyle/>
          <a:p>
            <a:r>
              <a:rPr lang="en-US" sz="6000" b="1" dirty="0" smtClean="0">
                <a:solidFill>
                  <a:schemeClr val="bg1"/>
                </a:solidFill>
              </a:rPr>
              <a:t>learn.icann.org</a:t>
            </a:r>
            <a:endParaRPr lang="en-US" sz="6000" dirty="0"/>
          </a:p>
        </p:txBody>
      </p:sp>
      <p:pic>
        <p:nvPicPr>
          <p:cNvPr id="3" name="Picture 2" descr="Picture7.png"/>
          <p:cNvPicPr>
            <a:picLocks noChangeAspect="1"/>
          </p:cNvPicPr>
          <p:nvPr/>
        </p:nvPicPr>
        <p:blipFill>
          <a:blip r:embed="rId2" cstate="print"/>
          <a:stretch>
            <a:fillRect/>
          </a:stretch>
        </p:blipFill>
        <p:spPr>
          <a:xfrm>
            <a:off x="0" y="1905000"/>
            <a:ext cx="9144000" cy="42271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sz="6000" b="1" dirty="0" smtClean="0"/>
              <a:t>learn.icann.org</a:t>
            </a:r>
            <a:endParaRPr lang="en-US" sz="6000" dirty="0"/>
          </a:p>
        </p:txBody>
      </p:sp>
      <p:pic>
        <p:nvPicPr>
          <p:cNvPr id="3" name="Picture 2" descr="Picture8.png"/>
          <p:cNvPicPr>
            <a:picLocks noChangeAspect="1"/>
          </p:cNvPicPr>
          <p:nvPr/>
        </p:nvPicPr>
        <p:blipFill>
          <a:blip r:embed="rId2" cstate="print"/>
          <a:stretch>
            <a:fillRect/>
          </a:stretch>
        </p:blipFill>
        <p:spPr>
          <a:xfrm>
            <a:off x="0" y="1676400"/>
            <a:ext cx="9144000" cy="445302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543800" cy="4431983"/>
          </a:xfrm>
          <a:prstGeom prst="rect">
            <a:avLst/>
          </a:prstGeom>
          <a:solidFill>
            <a:schemeClr val="bg2">
              <a:lumMod val="90000"/>
            </a:schemeClr>
          </a:solidFill>
          <a:ln>
            <a:solidFill>
              <a:schemeClr val="bg2"/>
            </a:solidFill>
          </a:ln>
        </p:spPr>
        <p:txBody>
          <a:bodyPr wrap="square">
            <a:spAutoFit/>
          </a:bodyPr>
          <a:lstStyle/>
          <a:p>
            <a:pPr algn="ctr"/>
            <a:r>
              <a:rPr lang="en-US" sz="6600" b="1" dirty="0" smtClean="0">
                <a:solidFill>
                  <a:srgbClr val="0070C0"/>
                </a:solidFill>
              </a:rPr>
              <a:t> Board Of Directors</a:t>
            </a:r>
          </a:p>
          <a:p>
            <a:pPr algn="ctr"/>
            <a:r>
              <a:rPr lang="en-US" sz="5400" b="1" dirty="0" smtClean="0">
                <a:solidFill>
                  <a:srgbClr val="0070C0"/>
                </a:solidFill>
              </a:rPr>
              <a:t>Supporting Organizations</a:t>
            </a:r>
          </a:p>
          <a:p>
            <a:pPr algn="ctr"/>
            <a:r>
              <a:rPr lang="en-US" sz="5400" b="1" dirty="0" smtClean="0">
                <a:solidFill>
                  <a:srgbClr val="0070C0"/>
                </a:solidFill>
              </a:rPr>
              <a:t>Advisory Committees</a:t>
            </a:r>
          </a:p>
          <a:p>
            <a:pPr algn="ctr"/>
            <a:r>
              <a:rPr lang="en-US" sz="5400" b="1" dirty="0" smtClean="0">
                <a:solidFill>
                  <a:srgbClr val="0070C0"/>
                </a:solidFill>
              </a:rPr>
              <a:t>Ombudsman</a:t>
            </a:r>
          </a:p>
          <a:p>
            <a:pPr algn="ctr"/>
            <a:r>
              <a:rPr lang="en-US" sz="5400" b="1" dirty="0" smtClean="0">
                <a:solidFill>
                  <a:srgbClr val="0070C0"/>
                </a:solidFill>
              </a:rPr>
              <a:t>Nominating committee</a:t>
            </a:r>
            <a:endParaRPr lang="en-US" sz="5400"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ANN-Chart.jpg"/>
          <p:cNvPicPr>
            <a:picLocks noChangeAspect="1"/>
          </p:cNvPicPr>
          <p:nvPr/>
        </p:nvPicPr>
        <p:blipFill>
          <a:blip r:embed="rId2" cstate="print"/>
          <a:stretch>
            <a:fillRect/>
          </a:stretch>
        </p:blipFill>
        <p:spPr>
          <a:xfrm>
            <a:off x="381000" y="381000"/>
            <a:ext cx="7867650" cy="561750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cstate="print"/>
          <a:stretch>
            <a:fillRect/>
          </a:stretch>
        </p:blipFill>
        <p:spPr>
          <a:xfrm>
            <a:off x="990600" y="0"/>
            <a:ext cx="6706849" cy="1981200"/>
          </a:xfrm>
          <a:prstGeom prst="rect">
            <a:avLst/>
          </a:prstGeom>
        </p:spPr>
      </p:pic>
      <p:pic>
        <p:nvPicPr>
          <p:cNvPr id="3" name="Picture 2" descr="icann-46-beijing.jpg"/>
          <p:cNvPicPr>
            <a:picLocks noChangeAspect="1"/>
          </p:cNvPicPr>
          <p:nvPr/>
        </p:nvPicPr>
        <p:blipFill>
          <a:blip r:embed="rId3" cstate="print"/>
          <a:stretch>
            <a:fillRect/>
          </a:stretch>
        </p:blipFill>
        <p:spPr>
          <a:xfrm>
            <a:off x="304800" y="2019300"/>
            <a:ext cx="8615574" cy="48387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839200" cy="6629400"/>
          </a:xfrm>
          <a:ln>
            <a:solidFill>
              <a:schemeClr val="bg1"/>
            </a:solidFill>
          </a:ln>
        </p:spPr>
        <p:txBody>
          <a:bodyPr>
            <a:norm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sz="9600" dirty="0" smtClean="0">
                <a:solidFill>
                  <a:schemeClr val="bg1"/>
                </a:solidFill>
              </a:rPr>
              <a:t>FINAL QUIZ </a:t>
            </a:r>
            <a:br>
              <a:rPr lang="en-US" sz="9600" dirty="0" smtClean="0">
                <a:solidFill>
                  <a:schemeClr val="bg1"/>
                </a:solidFill>
              </a:rPr>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solidFill>
            <a:srgbClr val="00B0F0"/>
          </a:solidFill>
          <a:ln>
            <a:solidFill>
              <a:schemeClr val="bg2"/>
            </a:solidFill>
          </a:ln>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What does the acronym ICANN stand for?</a:t>
            </a:r>
            <a:r>
              <a:rPr lang="en-US" dirty="0" smtClean="0"/>
              <a:t/>
            </a:r>
            <a:br>
              <a:rPr lang="en-US" dirty="0" smtClean="0"/>
            </a:br>
            <a:r>
              <a:rPr lang="en-US" dirty="0" smtClean="0"/>
              <a:t>1. Internet Corporation For Assigned Names and Numbers </a:t>
            </a:r>
            <a:br>
              <a:rPr lang="en-US" dirty="0" smtClean="0"/>
            </a:br>
            <a:r>
              <a:rPr lang="en-US" dirty="0" smtClean="0"/>
              <a:t>2. Internet Company For Assigned Names and Numbers </a:t>
            </a:r>
            <a:br>
              <a:rPr lang="en-US" dirty="0" smtClean="0"/>
            </a:br>
            <a:r>
              <a:rPr lang="en-US" dirty="0" smtClean="0"/>
              <a:t> 3.International Corporation For Assigned Names and Numbers</a:t>
            </a:r>
            <a:br>
              <a:rPr lang="en-US" dirty="0" smtClean="0"/>
            </a:br>
            <a:r>
              <a:rPr lang="en-US" dirty="0" smtClean="0"/>
              <a:t> 4.Internet Corporation For Assigned Numbers and Names </a:t>
            </a:r>
            <a:br>
              <a:rPr lang="en-US" dirty="0" smtClean="0"/>
            </a:br>
            <a:r>
              <a:rPr lang="en-US" dirty="0" smtClean="0"/>
              <a:t/>
            </a:r>
            <a:br>
              <a:rPr lang="en-US" dirty="0" smtClean="0"/>
            </a:br>
            <a:r>
              <a:rPr lang="en-US" dirty="0" smtClean="0"/>
              <a:t> </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descr="0qhUodjiTfKSSuCq6SaI_G70Dec.jpg"/>
          <p:cNvPicPr/>
          <p:nvPr/>
        </p:nvPicPr>
        <p:blipFill>
          <a:blip r:embed="rId2" cstate="print"/>
          <a:stretch>
            <a:fillRect/>
          </a:stretch>
        </p:blipFill>
        <p:spPr>
          <a:xfrm>
            <a:off x="1143000" y="2057400"/>
            <a:ext cx="6934200" cy="3886200"/>
          </a:xfrm>
          <a:prstGeom prst="rect">
            <a:avLst/>
          </a:prstGeom>
        </p:spPr>
      </p:pic>
      <p:sp>
        <p:nvSpPr>
          <p:cNvPr id="3" name="Title 2"/>
          <p:cNvSpPr>
            <a:spLocks noGrp="1"/>
          </p:cNvSpPr>
          <p:nvPr>
            <p:ph type="title"/>
          </p:nvPr>
        </p:nvSpPr>
        <p:spPr/>
        <p:txBody>
          <a:bodyPr>
            <a:normAutofit fontScale="90000"/>
          </a:bodyPr>
          <a:lstStyle/>
          <a:p>
            <a:r>
              <a:rPr lang="en-US" b="1" dirty="0" smtClean="0">
                <a:solidFill>
                  <a:schemeClr val="accent1">
                    <a:lumMod val="75000"/>
                  </a:schemeClr>
                </a:solidFill>
              </a:rPr>
              <a:t>At the close of 1970 ARPANET </a:t>
            </a:r>
            <a:br>
              <a:rPr lang="en-US" b="1" dirty="0" smtClean="0">
                <a:solidFill>
                  <a:schemeClr val="accent1">
                    <a:lumMod val="75000"/>
                  </a:schemeClr>
                </a:solidFill>
              </a:rPr>
            </a:br>
            <a:r>
              <a:rPr lang="en-US" b="1" dirty="0" smtClean="0">
                <a:solidFill>
                  <a:schemeClr val="accent1">
                    <a:lumMod val="75000"/>
                  </a:schemeClr>
                </a:solidFill>
              </a:rPr>
              <a:t>had 13 nodes</a:t>
            </a:r>
            <a:endParaRPr lang="en-US" b="1" dirty="0">
              <a:solidFill>
                <a:schemeClr val="accent1">
                  <a:lumMod val="7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6000" b="1" dirty="0" smtClean="0"/>
              <a:t>When ICANN was formed?</a:t>
            </a:r>
            <a:r>
              <a:rPr lang="en-US" dirty="0" smtClean="0"/>
              <a:t/>
            </a:r>
            <a:br>
              <a:rPr lang="en-US" dirty="0" smtClean="0"/>
            </a:br>
            <a:r>
              <a:rPr lang="en-US" dirty="0" smtClean="0"/>
              <a:t/>
            </a:r>
            <a:br>
              <a:rPr lang="en-US" dirty="0" smtClean="0"/>
            </a:br>
            <a:r>
              <a:rPr lang="en-US" dirty="0" smtClean="0"/>
              <a:t/>
            </a:r>
            <a:br>
              <a:rPr lang="en-US" dirty="0" smtClean="0"/>
            </a:br>
            <a:r>
              <a:rPr lang="en-US" sz="6700" b="1" dirty="0" smtClean="0"/>
              <a:t>1.1998</a:t>
            </a:r>
            <a:br>
              <a:rPr lang="en-US" sz="6700" b="1" dirty="0" smtClean="0"/>
            </a:br>
            <a:r>
              <a:rPr lang="en-US" sz="6700" b="1" dirty="0" smtClean="0"/>
              <a:t>2.1982</a:t>
            </a:r>
            <a:br>
              <a:rPr lang="en-US" sz="6700" b="1" dirty="0" smtClean="0"/>
            </a:br>
            <a:r>
              <a:rPr lang="en-US" sz="6700" b="1" dirty="0" smtClean="0"/>
              <a:t>3.1993</a:t>
            </a:r>
            <a:br>
              <a:rPr lang="en-US" sz="6700" b="1" dirty="0" smtClean="0"/>
            </a:br>
            <a:r>
              <a:rPr lang="en-US" sz="6700" b="1" dirty="0" smtClean="0"/>
              <a:t>4.1969</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2438400"/>
          </a:xfrm>
          <a:solidFill>
            <a:srgbClr val="00B050"/>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Which body has the ultimate power to approve or reject policy recommendation?</a:t>
            </a:r>
            <a:r>
              <a:rPr lang="en-US" dirty="0" smtClean="0"/>
              <a:t/>
            </a:r>
            <a:br>
              <a:rPr lang="en-US" dirty="0" smtClean="0"/>
            </a:br>
            <a:r>
              <a:rPr lang="en-US" dirty="0" smtClean="0"/>
              <a:t>1.Ombudsman</a:t>
            </a:r>
            <a:br>
              <a:rPr lang="en-US" dirty="0" smtClean="0"/>
            </a:br>
            <a:r>
              <a:rPr lang="en-US" dirty="0" smtClean="0"/>
              <a:t>2.Supporting Organizations</a:t>
            </a:r>
            <a:br>
              <a:rPr lang="en-US" dirty="0" smtClean="0"/>
            </a:br>
            <a:r>
              <a:rPr lang="en-US" dirty="0" smtClean="0"/>
              <a:t>3.The President of ICANN</a:t>
            </a:r>
            <a:br>
              <a:rPr lang="en-US" dirty="0" smtClean="0"/>
            </a:br>
            <a:r>
              <a:rPr lang="en-US" dirty="0" smtClean="0"/>
              <a:t>4.Board of Directors</a:t>
            </a:r>
            <a:br>
              <a:rPr lang="en-US" dirty="0" smtClean="0"/>
            </a:br>
            <a:r>
              <a:rPr lang="en-US" dirty="0" smtClean="0"/>
              <a:t/>
            </a:r>
            <a:br>
              <a:rPr lang="en-US" dirty="0" smtClean="0"/>
            </a:b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858962"/>
          </a:xfrm>
          <a:solidFill>
            <a:srgbClr val="FFFF00"/>
          </a:solidFill>
        </p:spPr>
        <p:txBody>
          <a:bodyPr>
            <a:normAutofit fontScale="90000"/>
          </a:bodyPr>
          <a:lstStyle/>
          <a:p>
            <a:pPr marL="742950" indent="-742950">
              <a:buFont typeface="+mj-lt"/>
              <a:buAutoNum type="arabicPeriod"/>
              <a:tabLst>
                <a:tab pos="2293938" algn="l"/>
              </a:tabLst>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How many annual meeting does ICANN organize?</a:t>
            </a:r>
            <a:r>
              <a:rPr lang="en-US" dirty="0" smtClean="0"/>
              <a:t/>
            </a:r>
            <a:br>
              <a:rPr lang="en-US" dirty="0" smtClean="0"/>
            </a:br>
            <a:r>
              <a:rPr lang="en-US" dirty="0" smtClean="0"/>
              <a:t/>
            </a:r>
            <a:br>
              <a:rPr lang="en-US" dirty="0" smtClean="0"/>
            </a:br>
            <a:r>
              <a:rPr lang="en-US" dirty="0" smtClean="0"/>
              <a:t>1.3 meetings </a:t>
            </a:r>
            <a:br>
              <a:rPr lang="en-US" dirty="0" smtClean="0"/>
            </a:br>
            <a:r>
              <a:rPr lang="en-US" dirty="0" smtClean="0"/>
              <a:t>2.3 meetings every 3 months</a:t>
            </a:r>
            <a:br>
              <a:rPr lang="en-US" dirty="0" smtClean="0"/>
            </a:br>
            <a:r>
              <a:rPr lang="en-US" dirty="0" smtClean="0"/>
              <a:t>3.4 meetings</a:t>
            </a:r>
            <a:br>
              <a:rPr lang="en-US" dirty="0" smtClean="0"/>
            </a:br>
            <a:r>
              <a:rPr lang="en-US" dirty="0" smtClean="0"/>
              <a:t>4.1 general meeting</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554162"/>
          </a:xfrm>
          <a:solidFill>
            <a:srgbClr val="7030A0"/>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chemeClr val="bg1"/>
                </a:solidFill>
              </a:rPr>
              <a:t/>
            </a:r>
            <a:br>
              <a:rPr lang="en-US" dirty="0" smtClean="0">
                <a:solidFill>
                  <a:schemeClr val="bg1"/>
                </a:solidFill>
              </a:rPr>
            </a:br>
            <a:r>
              <a:rPr lang="en-US" b="1" dirty="0" smtClean="0">
                <a:solidFill>
                  <a:schemeClr val="bg1"/>
                </a:solidFill>
              </a:rPr>
              <a:t>What is one of the main functions of ICANN</a:t>
            </a:r>
            <a:r>
              <a:rPr lang="en-US" dirty="0" smtClean="0"/>
              <a:t/>
            </a:r>
            <a:br>
              <a:rPr lang="en-US" dirty="0" smtClean="0"/>
            </a:br>
            <a:r>
              <a:rPr lang="en-US" dirty="0" smtClean="0"/>
              <a:t/>
            </a:r>
            <a:br>
              <a:rPr lang="en-US" dirty="0" smtClean="0"/>
            </a:br>
            <a:r>
              <a:rPr lang="en-US" dirty="0" smtClean="0"/>
              <a:t>1.Ensure a stable and unified global Internet</a:t>
            </a:r>
            <a:br>
              <a:rPr lang="en-US" dirty="0" smtClean="0"/>
            </a:br>
            <a:r>
              <a:rPr lang="en-US" dirty="0" smtClean="0"/>
              <a:t>2.Stop spam and deal with access to the Internet</a:t>
            </a:r>
            <a:br>
              <a:rPr lang="en-US" dirty="0" smtClean="0"/>
            </a:br>
            <a:r>
              <a:rPr lang="en-US" dirty="0" smtClean="0"/>
              <a:t>3.Sell and Resell Domain Names</a:t>
            </a:r>
            <a:br>
              <a:rPr lang="en-US" dirty="0" smtClean="0"/>
            </a:br>
            <a:r>
              <a:rPr lang="en-US" dirty="0" smtClean="0"/>
              <a:t>4.All of the above mentioned </a:t>
            </a:r>
            <a:br>
              <a:rPr lang="en-US" dirty="0" smtClean="0"/>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935162"/>
          </a:xfrm>
          <a:solidFill>
            <a:schemeClr val="tx2"/>
          </a:solidFill>
        </p:spPr>
        <p:txBody>
          <a:bodyPr>
            <a:normAutofit fontScale="90000"/>
          </a:bodyPr>
          <a:lstStyle/>
          <a:p>
            <a:pPr marL="742950" indent="-742950"/>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
            </a:r>
            <a:br>
              <a:rPr lang="en-US" b="1" dirty="0" smtClean="0">
                <a:solidFill>
                  <a:schemeClr val="bg1"/>
                </a:solidFill>
              </a:rPr>
            </a:br>
            <a:r>
              <a:rPr lang="en-US" b="1" dirty="0" smtClean="0">
                <a:solidFill>
                  <a:schemeClr val="bg1"/>
                </a:solidFill>
              </a:rPr>
              <a:t>Who was the inventor of email and ‘@’ symbol?</a:t>
            </a:r>
            <a:r>
              <a:rPr lang="en-US" dirty="0" smtClean="0"/>
              <a:t/>
            </a:r>
            <a:br>
              <a:rPr lang="en-US" dirty="0" smtClean="0"/>
            </a:br>
            <a:r>
              <a:rPr lang="en-US" dirty="0" smtClean="0"/>
              <a:t/>
            </a:r>
            <a:br>
              <a:rPr lang="en-US" dirty="0" smtClean="0"/>
            </a:br>
            <a:r>
              <a:rPr lang="en-US" dirty="0" smtClean="0"/>
              <a:t/>
            </a:r>
            <a:br>
              <a:rPr lang="en-US" dirty="0" smtClean="0"/>
            </a:br>
            <a:r>
              <a:rPr lang="en-US" dirty="0" smtClean="0"/>
              <a:t>1.Ray Tomlinson</a:t>
            </a:r>
            <a:br>
              <a:rPr lang="en-US" dirty="0" smtClean="0"/>
            </a:br>
            <a:r>
              <a:rPr lang="en-US" dirty="0" smtClean="0"/>
              <a:t>2.Tom Truscott</a:t>
            </a:r>
            <a:br>
              <a:rPr lang="en-US" dirty="0" smtClean="0"/>
            </a:br>
            <a:r>
              <a:rPr lang="en-US" dirty="0" smtClean="0"/>
              <a:t>3.Jim Elis</a:t>
            </a:r>
            <a:br>
              <a:rPr lang="en-US" dirty="0" smtClean="0"/>
            </a:br>
            <a:r>
              <a:rPr lang="en-US" dirty="0" smtClean="0"/>
              <a:t>4.Vint Cerf’</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858962"/>
          </a:xfrm>
          <a:solidFill>
            <a:srgbClr val="00B050"/>
          </a:solidFill>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chemeClr val="bg1"/>
                </a:solidFill>
              </a:rPr>
              <a:t>Who are considered to be ‘fathers’ of the Internet?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1.Vint Cerf and Bob Kahn</a:t>
            </a:r>
            <a:br>
              <a:rPr lang="en-US" dirty="0" smtClean="0"/>
            </a:br>
            <a:r>
              <a:rPr lang="en-US" dirty="0" smtClean="0"/>
              <a:t>2.Tom Truscott and Jim Elis</a:t>
            </a:r>
            <a:br>
              <a:rPr lang="en-US" dirty="0" smtClean="0"/>
            </a:br>
            <a:r>
              <a:rPr lang="en-US" dirty="0" smtClean="0"/>
              <a:t>3.Ray Tomlinson and Bob Kahn</a:t>
            </a:r>
            <a:br>
              <a:rPr lang="en-US" dirty="0" smtClean="0"/>
            </a:br>
            <a:r>
              <a:rPr lang="en-US" dirty="0" smtClean="0"/>
              <a:t>4.Vint Cerf and Jim Elis</a:t>
            </a:r>
            <a:br>
              <a:rPr lang="en-US" dirty="0" smtClean="0"/>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202362"/>
          </a:xfrm>
          <a:solidFill>
            <a:schemeClr val="accent4">
              <a:lumMod val="60000"/>
              <a:lumOff val="40000"/>
            </a:schemeClr>
          </a:solidFill>
        </p:spPr>
        <p:txBody>
          <a:bodyPr>
            <a:normAutofit/>
          </a:bodyPr>
          <a:lstStyle/>
          <a:p>
            <a:r>
              <a:rPr lang="en-US" sz="9600" b="1" dirty="0" smtClean="0">
                <a:solidFill>
                  <a:schemeClr val="accent1"/>
                </a:solidFill>
              </a:rPr>
              <a:t>THANK YOU</a:t>
            </a:r>
            <a:endParaRPr lang="en-US" sz="9600" b="1" dirty="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In 1973 ARPANET had 40 nodes</a:t>
            </a:r>
            <a:endParaRPr lang="en-US" b="1" dirty="0">
              <a:solidFill>
                <a:schemeClr val="accent1">
                  <a:lumMod val="75000"/>
                </a:schemeClr>
              </a:solidFill>
            </a:endParaRPr>
          </a:p>
        </p:txBody>
      </p:sp>
      <p:pic>
        <p:nvPicPr>
          <p:cNvPr id="3" name="Picture 2" descr="qcuYMkLQRMGnMQsnuyhq_G73Sep.jpg"/>
          <p:cNvPicPr/>
          <p:nvPr/>
        </p:nvPicPr>
        <p:blipFill>
          <a:blip r:embed="rId2" cstate="print"/>
          <a:stretch>
            <a:fillRect/>
          </a:stretch>
        </p:blipFill>
        <p:spPr>
          <a:xfrm>
            <a:off x="1066800" y="1600200"/>
            <a:ext cx="7315200" cy="4648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458200" cy="3687762"/>
          </a:xfrm>
        </p:spPr>
        <p:txBody>
          <a:bodyPr>
            <a:normAutofit/>
          </a:bodyPr>
          <a:lstStyle/>
          <a:p>
            <a:r>
              <a:rPr lang="en-US" sz="6600" b="1" dirty="0" smtClean="0">
                <a:solidFill>
                  <a:srgbClr val="002060"/>
                </a:solidFill>
              </a:rPr>
              <a:t>In 1971 engineer Ray Tomlinson invented email and ‘@’ symbol </a:t>
            </a:r>
            <a:endParaRPr lang="en-US" sz="6600" b="1" dirty="0">
              <a:solidFill>
                <a:srgbClr val="002060"/>
              </a:solidFill>
            </a:endParaRPr>
          </a:p>
        </p:txBody>
      </p:sp>
      <p:pic>
        <p:nvPicPr>
          <p:cNvPr id="3" name="Picture 2" descr="email.jpg"/>
          <p:cNvPicPr>
            <a:picLocks noChangeAspect="1"/>
          </p:cNvPicPr>
          <p:nvPr/>
        </p:nvPicPr>
        <p:blipFill>
          <a:blip r:embed="rId2" cstate="print"/>
          <a:stretch>
            <a:fillRect/>
          </a:stretch>
        </p:blipFill>
        <p:spPr>
          <a:xfrm>
            <a:off x="2209800" y="3659679"/>
            <a:ext cx="4800600" cy="31983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54762"/>
          </a:xfrm>
          <a:solidFill>
            <a:schemeClr val="accent1"/>
          </a:solidFill>
        </p:spPr>
        <p:txBody>
          <a:bodyPr>
            <a:normAutofit/>
          </a:bodyPr>
          <a:lstStyle/>
          <a:p>
            <a:r>
              <a:rPr lang="en-US" sz="7200" b="1" dirty="0" smtClean="0"/>
              <a:t>File Transfer protocol</a:t>
            </a:r>
            <a:br>
              <a:rPr lang="en-US" sz="7200" b="1" dirty="0" smtClean="0"/>
            </a:br>
            <a:endParaRPr lang="en-US" sz="7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2316162"/>
          </a:xfrm>
        </p:spPr>
        <p:txBody>
          <a:bodyPr>
            <a:normAutofit fontScale="90000"/>
          </a:bodyPr>
          <a:lstStyle/>
          <a:p>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0070C0"/>
                </a:solidFill>
              </a:rPr>
              <a:t>1980 the major application of ARPANET with </a:t>
            </a:r>
            <a:r>
              <a:rPr lang="en-US" sz="9800" b="1" dirty="0" smtClean="0">
                <a:solidFill>
                  <a:srgbClr val="0070C0"/>
                </a:solidFill>
              </a:rPr>
              <a:t>100 nodes</a:t>
            </a:r>
            <a:br>
              <a:rPr lang="en-US" sz="9800"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solidFill>
                  <a:srgbClr val="7030A0"/>
                </a:solidFill>
              </a:rPr>
              <a:t/>
            </a:r>
            <a:br>
              <a:rPr lang="en-US" b="1" dirty="0" smtClean="0">
                <a:solidFill>
                  <a:srgbClr val="7030A0"/>
                </a:solidFill>
              </a:rPr>
            </a:br>
            <a:endParaRPr lang="en-US" b="1" dirty="0">
              <a:solidFill>
                <a:srgbClr val="7030A0"/>
              </a:solidFill>
            </a:endParaRPr>
          </a:p>
        </p:txBody>
      </p:sp>
      <p:pic>
        <p:nvPicPr>
          <p:cNvPr id="4" name="Picture 3" descr="2fwz50kSRwm0YFYbohRZ_G82Feb.jpg"/>
          <p:cNvPicPr/>
          <p:nvPr/>
        </p:nvPicPr>
        <p:blipFill>
          <a:blip r:embed="rId2" cstate="print"/>
          <a:stretch>
            <a:fillRect/>
          </a:stretch>
        </p:blipFill>
        <p:spPr>
          <a:xfrm>
            <a:off x="1447800" y="2540451"/>
            <a:ext cx="6476999" cy="39365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4068762"/>
          </a:xfrm>
        </p:spPr>
        <p:txBody>
          <a:bodyPr>
            <a:noAutofit/>
          </a:bodyPr>
          <a:lstStyle/>
          <a:p>
            <a:r>
              <a:rPr lang="en-US" sz="9600" b="1" dirty="0" smtClean="0">
                <a:solidFill>
                  <a:srgbClr val="00B0F0"/>
                </a:solidFill>
              </a:rPr>
              <a:t/>
            </a:r>
            <a:br>
              <a:rPr lang="en-US" sz="9600" b="1" dirty="0" smtClean="0">
                <a:solidFill>
                  <a:srgbClr val="00B0F0"/>
                </a:solidFill>
              </a:rPr>
            </a:br>
            <a:r>
              <a:rPr lang="en-US" sz="9600" b="1" dirty="0" smtClean="0">
                <a:solidFill>
                  <a:srgbClr val="00B0F0"/>
                </a:solidFill>
              </a:rPr>
              <a:t/>
            </a:r>
            <a:br>
              <a:rPr lang="en-US" sz="9600" b="1" dirty="0" smtClean="0">
                <a:solidFill>
                  <a:srgbClr val="00B0F0"/>
                </a:solidFill>
              </a:rPr>
            </a:br>
            <a:r>
              <a:rPr lang="en-US" sz="9600" b="1" dirty="0" smtClean="0">
                <a:solidFill>
                  <a:srgbClr val="00B0F0"/>
                </a:solidFill>
              </a:rPr>
              <a:t/>
            </a:r>
            <a:br>
              <a:rPr lang="en-US" sz="9600" b="1" dirty="0" smtClean="0">
                <a:solidFill>
                  <a:srgbClr val="00B0F0"/>
                </a:solidFill>
              </a:rPr>
            </a:br>
            <a:r>
              <a:rPr lang="en-US" sz="9600" dirty="0" smtClean="0">
                <a:solidFill>
                  <a:schemeClr val="tx2">
                    <a:lumMod val="75000"/>
                  </a:schemeClr>
                </a:solidFill>
              </a:rPr>
              <a:t>In</a:t>
            </a:r>
            <a:r>
              <a:rPr lang="en-US" sz="9600" b="1" dirty="0" smtClean="0">
                <a:solidFill>
                  <a:srgbClr val="00B0F0"/>
                </a:solidFill>
              </a:rPr>
              <a:t> </a:t>
            </a:r>
            <a:r>
              <a:rPr lang="en-US" sz="9600" dirty="0" smtClean="0">
                <a:solidFill>
                  <a:schemeClr val="tx2">
                    <a:lumMod val="75000"/>
                  </a:schemeClr>
                </a:solidFill>
              </a:rPr>
              <a:t>1980</a:t>
            </a:r>
            <a:r>
              <a:rPr lang="en-US" sz="9600" dirty="0" smtClean="0">
                <a:solidFill>
                  <a:srgbClr val="00B0F0"/>
                </a:solidFill>
              </a:rPr>
              <a:t> </a:t>
            </a:r>
            <a:r>
              <a:rPr lang="en-US" sz="9600" b="1" dirty="0" smtClean="0">
                <a:solidFill>
                  <a:srgbClr val="0070C0"/>
                </a:solidFill>
              </a:rPr>
              <a:t>USENET</a:t>
            </a:r>
            <a:r>
              <a:rPr lang="en-US" sz="9600" b="1" dirty="0" smtClean="0">
                <a:solidFill>
                  <a:srgbClr val="00B0F0"/>
                </a:solidFill>
              </a:rPr>
              <a:t> </a:t>
            </a:r>
            <a:br>
              <a:rPr lang="en-US" sz="9600" b="1" dirty="0" smtClean="0">
                <a:solidFill>
                  <a:srgbClr val="00B0F0"/>
                </a:solidFill>
              </a:rPr>
            </a:br>
            <a:r>
              <a:rPr lang="en-US" sz="9600" dirty="0" smtClean="0">
                <a:solidFill>
                  <a:schemeClr val="tx2">
                    <a:lumMod val="75000"/>
                  </a:schemeClr>
                </a:solidFill>
              </a:rPr>
              <a:t>Tom Truscott Jim Ellis</a:t>
            </a:r>
            <a:r>
              <a:rPr lang="en-US" sz="9600" b="1" dirty="0" smtClean="0">
                <a:solidFill>
                  <a:srgbClr val="00B0F0"/>
                </a:solidFill>
              </a:rPr>
              <a:t/>
            </a:r>
            <a:br>
              <a:rPr lang="en-US" sz="9600" b="1" dirty="0" smtClean="0">
                <a:solidFill>
                  <a:srgbClr val="00B0F0"/>
                </a:solidFill>
              </a:rPr>
            </a:br>
            <a:endParaRPr lang="en-US" sz="9600" b="1" dirty="0">
              <a:solidFill>
                <a:srgbClr val="00B0F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3402</TotalTime>
  <Words>73</Words>
  <Application>Microsoft Office PowerPoint</Application>
  <PresentationFormat>On-screen Show (4:3)</PresentationFormat>
  <Paragraphs>50</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The History of the Internet and Intro to ICANN </vt:lpstr>
      <vt:lpstr>        1. The History of the Internet 2.Get to know ICANN 3. Discussion </vt:lpstr>
      <vt:lpstr>ARPANET</vt:lpstr>
      <vt:lpstr>At the close of 1970 ARPANET  had 13 nodes</vt:lpstr>
      <vt:lpstr>In 1973 ARPANET had 40 nodes</vt:lpstr>
      <vt:lpstr>In 1971 engineer Ray Tomlinson invented email and ‘@’ symbol </vt:lpstr>
      <vt:lpstr>File Transfer protocol </vt:lpstr>
      <vt:lpstr>    1980 the major application of ARPANET with 100 nodes     </vt:lpstr>
      <vt:lpstr>   In 1980 USENET  Tom Truscott Jim Ellis </vt:lpstr>
      <vt:lpstr>  1982  1982</vt:lpstr>
      <vt:lpstr>Vint Cerf &amp; Bob Kahn</vt:lpstr>
      <vt:lpstr>1993, the Internet went global </vt:lpstr>
      <vt:lpstr>   2000s nearly half of the Americans were online   </vt:lpstr>
      <vt:lpstr>    2000s-less than 400 million Internet Users Today-more than 3.5 billion Internet Users </vt:lpstr>
      <vt:lpstr>Mobile Penetration </vt:lpstr>
      <vt:lpstr>      Where are Internet connections the fastest?   </vt:lpstr>
      <vt:lpstr>     Walkthrough of Key Locations  </vt:lpstr>
      <vt:lpstr>  Web Browsers’ popularity   </vt:lpstr>
      <vt:lpstr>   2009-Internet Explorer&amp;Opera     </vt:lpstr>
      <vt:lpstr>   2010-2011 Internet Explorer &amp;Firefox   </vt:lpstr>
      <vt:lpstr>2012-Chrome </vt:lpstr>
      <vt:lpstr>2013-2014-up to now The world mainly Chromenized</vt:lpstr>
      <vt:lpstr>ARMENIAPEDIA </vt:lpstr>
      <vt:lpstr>Slide 24</vt:lpstr>
      <vt:lpstr>       https://www.youtube.com/watch?v=IJY5xJKPhjA</vt:lpstr>
      <vt:lpstr>            1.ICANN was formed in 1998 2.Not-for-profit public-benefit corporation 3.Multistakeholder approach 4.Consensus-driven policy making 5.Top-down governance model   </vt:lpstr>
      <vt:lpstr>              Getting Started with ICANN Learn   English Russian Spanish French  Chinese Arabic        </vt:lpstr>
      <vt:lpstr>learn.icann.org</vt:lpstr>
      <vt:lpstr>learn.icann.org</vt:lpstr>
      <vt:lpstr>learn.icann.org</vt:lpstr>
      <vt:lpstr>learn.icann.org</vt:lpstr>
      <vt:lpstr>learn.icann.org</vt:lpstr>
      <vt:lpstr>learn.icann.org</vt:lpstr>
      <vt:lpstr>learn.icann.org</vt:lpstr>
      <vt:lpstr>Slide 35</vt:lpstr>
      <vt:lpstr>Slide 36</vt:lpstr>
      <vt:lpstr>Slide 37</vt:lpstr>
      <vt:lpstr>   FINAL QUIZ     </vt:lpstr>
      <vt:lpstr>           What does the acronym ICANN stand for? 1. Internet Corporation For Assigned Names and Numbers  2. Internet Company For Assigned Names and Numbers   3.International Corporation For Assigned Names and Numbers  4.Internet Corporation For Assigned Numbers and Names     </vt:lpstr>
      <vt:lpstr>           When ICANN was formed?   1.1998 2.1982 3.1993 4.1969   </vt:lpstr>
      <vt:lpstr>       Which body has the ultimate power to approve or reject policy recommendation? 1.Ombudsman 2.Supporting Organizations 3.The President of ICANN 4.Board of Directors  </vt:lpstr>
      <vt:lpstr>     How many annual meeting does ICANN organize?  1.3 meetings  2.3 meetings every 3 months 3.4 meetings 4.1 general meeting</vt:lpstr>
      <vt:lpstr>        What is one of the main functions of ICANN  1.Ensure a stable and unified global Internet 2.Stop spam and deal with access to the Internet 3.Sell and Resell Domain Names 4.All of the above mentioned  </vt:lpstr>
      <vt:lpstr>       Who was the inventor of email and ‘@’ symbol?   1.Ray Tomlinson 2.Tom Truscott 3.Jim Elis 4.Vint Cerf’</vt:lpstr>
      <vt:lpstr>        Who are considered to be ‘fathers’ of the Internet?   1.Vint Cerf and Bob Kahn 2.Tom Truscott and Jim Elis 3.Ray Tomlinson and Bob Kahn 4.Vint Cerf and Jim Elis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and Future of the Internet</dc:title>
  <dc:creator>Ani</dc:creator>
  <cp:lastModifiedBy>Ani</cp:lastModifiedBy>
  <cp:revision>127</cp:revision>
  <dcterms:created xsi:type="dcterms:W3CDTF">2016-11-16T06:15:36Z</dcterms:created>
  <dcterms:modified xsi:type="dcterms:W3CDTF">2016-12-08T11:28:53Z</dcterms:modified>
</cp:coreProperties>
</file>